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2"/>
  </p:notesMasterIdLst>
  <p:sldIdLst>
    <p:sldId id="256" r:id="rId2"/>
    <p:sldId id="258" r:id="rId3"/>
    <p:sldId id="261" r:id="rId4"/>
    <p:sldId id="259" r:id="rId5"/>
    <p:sldId id="260" r:id="rId6"/>
    <p:sldId id="262" r:id="rId7"/>
    <p:sldId id="264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F8498-FFF3-447B-ABBC-EECAE8A6CE21}" type="datetimeFigureOut">
              <a:rPr lang="en-GB" smtClean="0"/>
              <a:t>25/08/2021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05D90-18B1-49D0-A1DD-977B7E2F35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172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5E8E-9C3C-4237-8A28-DCADBDD4E5DA}" type="datetimeFigureOut">
              <a:rPr lang="en-GB" smtClean="0"/>
              <a:t>25/08/2021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ECD-B2CE-40C0-80E4-84A925A48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04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5E8E-9C3C-4237-8A28-DCADBDD4E5DA}" type="datetimeFigureOut">
              <a:rPr lang="en-GB" smtClean="0"/>
              <a:t>25/08/2021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ECD-B2CE-40C0-80E4-84A925A48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0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5E8E-9C3C-4237-8A28-DCADBDD4E5DA}" type="datetimeFigureOut">
              <a:rPr lang="en-GB" smtClean="0"/>
              <a:t>25/08/2021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ECD-B2CE-40C0-80E4-84A925A48BD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6253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5E8E-9C3C-4237-8A28-DCADBDD4E5DA}" type="datetimeFigureOut">
              <a:rPr lang="en-GB" smtClean="0"/>
              <a:t>25/08/2021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ECD-B2CE-40C0-80E4-84A925A48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486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5E8E-9C3C-4237-8A28-DCADBDD4E5DA}" type="datetimeFigureOut">
              <a:rPr lang="en-GB" smtClean="0"/>
              <a:t>25/08/2021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ECD-B2CE-40C0-80E4-84A925A48BD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0087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5E8E-9C3C-4237-8A28-DCADBDD4E5DA}" type="datetimeFigureOut">
              <a:rPr lang="en-GB" smtClean="0"/>
              <a:t>25/08/2021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ECD-B2CE-40C0-80E4-84A925A48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969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5E8E-9C3C-4237-8A28-DCADBDD4E5DA}" type="datetimeFigureOut">
              <a:rPr lang="en-GB" smtClean="0"/>
              <a:t>25/08/2021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ECD-B2CE-40C0-80E4-84A925A48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203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5E8E-9C3C-4237-8A28-DCADBDD4E5DA}" type="datetimeFigureOut">
              <a:rPr lang="en-GB" smtClean="0"/>
              <a:t>25/08/2021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ECD-B2CE-40C0-80E4-84A925A48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5E8E-9C3C-4237-8A28-DCADBDD4E5DA}" type="datetimeFigureOut">
              <a:rPr lang="en-GB" smtClean="0"/>
              <a:t>25/08/2021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ECD-B2CE-40C0-80E4-84A925A48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82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5E8E-9C3C-4237-8A28-DCADBDD4E5DA}" type="datetimeFigureOut">
              <a:rPr lang="en-GB" smtClean="0"/>
              <a:t>25/08/2021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ECD-B2CE-40C0-80E4-84A925A48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78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5E8E-9C3C-4237-8A28-DCADBDD4E5DA}" type="datetimeFigureOut">
              <a:rPr lang="en-GB" smtClean="0"/>
              <a:t>25/08/2021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ECD-B2CE-40C0-80E4-84A925A48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62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5E8E-9C3C-4237-8A28-DCADBDD4E5DA}" type="datetimeFigureOut">
              <a:rPr lang="en-GB" smtClean="0"/>
              <a:t>25/08/2021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ECD-B2CE-40C0-80E4-84A925A48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16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5E8E-9C3C-4237-8A28-DCADBDD4E5DA}" type="datetimeFigureOut">
              <a:rPr lang="en-GB" smtClean="0"/>
              <a:t>25/08/2021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ECD-B2CE-40C0-80E4-84A925A48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89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5E8E-9C3C-4237-8A28-DCADBDD4E5DA}" type="datetimeFigureOut">
              <a:rPr lang="en-GB" smtClean="0"/>
              <a:t>25/08/2021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ECD-B2CE-40C0-80E4-84A925A48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371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5E8E-9C3C-4237-8A28-DCADBDD4E5DA}" type="datetimeFigureOut">
              <a:rPr lang="en-GB" smtClean="0"/>
              <a:t>25/08/2021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ECD-B2CE-40C0-80E4-84A925A48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67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85E8E-9C3C-4237-8A28-DCADBDD4E5DA}" type="datetimeFigureOut">
              <a:rPr lang="en-GB" smtClean="0"/>
              <a:t>25/08/2021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CECD-B2CE-40C0-80E4-84A925A48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45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85E8E-9C3C-4237-8A28-DCADBDD4E5DA}" type="datetimeFigureOut">
              <a:rPr lang="en-GB" smtClean="0"/>
              <a:t>25/08/2021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02CECD-B2CE-40C0-80E4-84A925A48B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63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bguYB7lDKI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066" y="4294429"/>
            <a:ext cx="1340005" cy="822674"/>
          </a:xfrm>
        </p:spPr>
        <p:txBody>
          <a:bodyPr>
            <a:normAutofit/>
          </a:bodyPr>
          <a:lstStyle/>
          <a:p>
            <a:r>
              <a:rPr lang="en-GB" dirty="0"/>
              <a:t>Jo Hasnip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124066" y="5128271"/>
            <a:ext cx="27091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rgbClr val="1B365D"/>
                </a:solidFill>
              </a:rPr>
              <a:t>www.writtle.ac.uk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27086" y="3436420"/>
            <a:ext cx="3733966" cy="84684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300" dirty="0"/>
              <a:t>HOME FROM HOME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DB70AB-1549-4DA2-A704-5D9CE69CF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843" y="1418341"/>
            <a:ext cx="3400452" cy="166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24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653" y="1389798"/>
            <a:ext cx="5154301" cy="990600"/>
          </a:xfrm>
        </p:spPr>
        <p:txBody>
          <a:bodyPr>
            <a:normAutofit/>
          </a:bodyPr>
          <a:lstStyle/>
          <a:p>
            <a:r>
              <a:rPr lang="en-GB" dirty="0"/>
              <a:t>For More Information…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947" y="2852921"/>
            <a:ext cx="6347714" cy="3880773"/>
          </a:xfrm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Speak to the Accommodation Office today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Email: accommdation@writtle.ac.uk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C307BD-D079-4D90-87B8-B1E2A2A3D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0" y="324139"/>
            <a:ext cx="1872955" cy="91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36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634" y="514754"/>
            <a:ext cx="4441875" cy="990600"/>
          </a:xfrm>
        </p:spPr>
        <p:txBody>
          <a:bodyPr/>
          <a:lstStyle/>
          <a:p>
            <a:r>
              <a:rPr lang="en-GB" dirty="0"/>
              <a:t>Introduction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894" y="1823640"/>
            <a:ext cx="4628117" cy="388077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14 Halls of residence on campus</a:t>
            </a:r>
          </a:p>
          <a:p>
            <a:r>
              <a:rPr lang="en-GB" dirty="0">
                <a:solidFill>
                  <a:schemeClr val="tx1"/>
                </a:solidFill>
              </a:rPr>
              <a:t>Fantastic community atmosphere</a:t>
            </a:r>
          </a:p>
          <a:p>
            <a:r>
              <a:rPr lang="en-GB" dirty="0">
                <a:solidFill>
                  <a:schemeClr val="tx1"/>
                </a:solidFill>
              </a:rPr>
              <a:t>Easy access for study and socialising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751" y="3457246"/>
            <a:ext cx="5281276" cy="31737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011" y="1240477"/>
            <a:ext cx="3722469" cy="2481646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88" y="3400500"/>
            <a:ext cx="3781784" cy="25169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65A37D-3D87-494B-93C2-6FA8301EA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520" y="324139"/>
            <a:ext cx="1872955" cy="91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38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819" y="1314450"/>
            <a:ext cx="4441875" cy="9906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UbguYB7lDK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4138" y="313509"/>
            <a:ext cx="8307977" cy="62309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1752" y="5723751"/>
            <a:ext cx="15615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rgbClr val="1B365D"/>
                </a:solidFill>
              </a:rPr>
              <a:t>www.writtle.ac.uk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8FEEC5-C45B-4E08-BBA0-723699F41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75" y="191617"/>
            <a:ext cx="1206468" cy="59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0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062" y="607151"/>
            <a:ext cx="4441875" cy="990600"/>
          </a:xfrm>
        </p:spPr>
        <p:txBody>
          <a:bodyPr/>
          <a:lstStyle/>
          <a:p>
            <a:r>
              <a:rPr lang="en-GB" dirty="0"/>
              <a:t>What's Provided?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1" y="2390503"/>
            <a:ext cx="6173542" cy="365086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Bedroom – with wardrobe, bed (some double), desk and chair, shelving, notice board, curtains, carpets.</a:t>
            </a:r>
          </a:p>
          <a:p>
            <a:r>
              <a:rPr lang="en-GB" dirty="0"/>
              <a:t>Cleaning services of communal areas</a:t>
            </a:r>
          </a:p>
          <a:p>
            <a:r>
              <a:rPr lang="en-GB" dirty="0"/>
              <a:t>Utilities</a:t>
            </a:r>
          </a:p>
          <a:p>
            <a:r>
              <a:rPr lang="en-GB" dirty="0"/>
              <a:t>Common Room/Snack kitchen – with toaster, hob, microwave &amp; combi microwave, kettle, fridge.</a:t>
            </a:r>
          </a:p>
          <a:p>
            <a:r>
              <a:rPr lang="en-GB" dirty="0"/>
              <a:t>Free internet Access  </a:t>
            </a:r>
          </a:p>
          <a:p>
            <a:r>
              <a:rPr lang="en-GB" dirty="0"/>
              <a:t>Meals – term time, excluding Christmas and Easter</a:t>
            </a:r>
          </a:p>
          <a:p>
            <a:r>
              <a:rPr lang="en-GB" dirty="0"/>
              <a:t>Free safe for valuables in each room</a:t>
            </a:r>
          </a:p>
          <a:p>
            <a:r>
              <a:rPr lang="en-GB" dirty="0"/>
              <a:t>Onsite car parking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64EFE-4170-4496-96BE-00273A565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0" y="324139"/>
            <a:ext cx="1872955" cy="91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82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062" y="589557"/>
            <a:ext cx="4441875" cy="99060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Our</a:t>
            </a:r>
            <a:r>
              <a:rPr lang="en-GB" dirty="0"/>
              <a:t> Halls of Residence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807" y="2280838"/>
            <a:ext cx="6447501" cy="3492305"/>
          </a:xfrm>
        </p:spPr>
        <p:txBody>
          <a:bodyPr>
            <a:noAutofit/>
          </a:bodyPr>
          <a:lstStyle/>
          <a:p>
            <a:r>
              <a:rPr lang="en-GB" dirty="0"/>
              <a:t>Gill </a:t>
            </a:r>
          </a:p>
          <a:p>
            <a:pPr lvl="1"/>
            <a:r>
              <a:rPr lang="en-GB" sz="1400" dirty="0"/>
              <a:t>Single </a:t>
            </a:r>
          </a:p>
          <a:p>
            <a:r>
              <a:rPr lang="en-GB" dirty="0" err="1"/>
              <a:t>Strutt</a:t>
            </a:r>
            <a:r>
              <a:rPr lang="en-GB" dirty="0"/>
              <a:t> </a:t>
            </a:r>
          </a:p>
          <a:p>
            <a:pPr lvl="1"/>
            <a:r>
              <a:rPr lang="en-GB" sz="1400" dirty="0"/>
              <a:t>Single 	</a:t>
            </a:r>
          </a:p>
          <a:p>
            <a:pPr lvl="1"/>
            <a:r>
              <a:rPr lang="en-GB" sz="1400" dirty="0"/>
              <a:t>Double</a:t>
            </a:r>
          </a:p>
          <a:p>
            <a:r>
              <a:rPr lang="en-GB" dirty="0"/>
              <a:t>Harvey </a:t>
            </a:r>
          </a:p>
          <a:p>
            <a:pPr lvl="1"/>
            <a:r>
              <a:rPr lang="en-GB" sz="1400" dirty="0"/>
              <a:t>Single with basin </a:t>
            </a:r>
          </a:p>
          <a:p>
            <a:r>
              <a:rPr lang="en-GB" dirty="0"/>
              <a:t>Madison </a:t>
            </a:r>
          </a:p>
          <a:p>
            <a:pPr lvl="1"/>
            <a:r>
              <a:rPr lang="en-GB" sz="1400" dirty="0"/>
              <a:t>Single with wet room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80795" y="2280837"/>
            <a:ext cx="6447501" cy="34923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Tabor </a:t>
            </a:r>
          </a:p>
          <a:p>
            <a:pPr lvl="1"/>
            <a:r>
              <a:rPr lang="en-GB" sz="1400" dirty="0"/>
              <a:t>1 &amp; 3 Single </a:t>
            </a:r>
            <a:r>
              <a:rPr lang="en-GB" sz="1400" dirty="0" err="1"/>
              <a:t>Ensuite</a:t>
            </a:r>
            <a:r>
              <a:rPr lang="en-GB" sz="1400" dirty="0"/>
              <a:t> </a:t>
            </a:r>
          </a:p>
          <a:p>
            <a:pPr lvl="1"/>
            <a:r>
              <a:rPr lang="en-GB" sz="1400" dirty="0"/>
              <a:t>Double </a:t>
            </a:r>
            <a:r>
              <a:rPr lang="en-GB" sz="1400" dirty="0" err="1"/>
              <a:t>Ensuite</a:t>
            </a:r>
            <a:r>
              <a:rPr lang="en-GB" sz="1400" dirty="0"/>
              <a:t> </a:t>
            </a:r>
          </a:p>
          <a:p>
            <a:r>
              <a:rPr lang="en-GB" dirty="0"/>
              <a:t>Hamilton </a:t>
            </a:r>
          </a:p>
          <a:p>
            <a:pPr lvl="1"/>
            <a:r>
              <a:rPr lang="en-GB" sz="1400" dirty="0"/>
              <a:t>Double </a:t>
            </a:r>
            <a:r>
              <a:rPr lang="en-GB" sz="1400" dirty="0" err="1"/>
              <a:t>Ensuite</a:t>
            </a:r>
            <a:r>
              <a:rPr lang="en-GB" sz="14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E51727-3736-435A-BF2C-11E0BB173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0" y="324139"/>
            <a:ext cx="1872955" cy="91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26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955" y="782308"/>
            <a:ext cx="4965497" cy="990600"/>
          </a:xfrm>
        </p:spPr>
        <p:txBody>
          <a:bodyPr>
            <a:normAutofit fontScale="90000"/>
          </a:bodyPr>
          <a:lstStyle/>
          <a:p>
            <a:r>
              <a:rPr lang="en-GB" dirty="0"/>
              <a:t>Why is it beneficial to stay on campus?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946" y="2116486"/>
            <a:ext cx="6447501" cy="3246059"/>
          </a:xfrm>
        </p:spPr>
        <p:txBody>
          <a:bodyPr>
            <a:noAutofit/>
          </a:bodyPr>
          <a:lstStyle/>
          <a:p>
            <a:r>
              <a:rPr lang="en-GB" sz="2000" dirty="0"/>
              <a:t>Close to lectures </a:t>
            </a:r>
          </a:p>
          <a:p>
            <a:r>
              <a:rPr lang="en-GB" sz="2000" dirty="0"/>
              <a:t>Close to facilities </a:t>
            </a:r>
          </a:p>
          <a:p>
            <a:pPr lvl="1"/>
            <a:r>
              <a:rPr lang="en-GB" dirty="0"/>
              <a:t>Eating outlets </a:t>
            </a:r>
          </a:p>
          <a:p>
            <a:pPr lvl="1"/>
            <a:r>
              <a:rPr lang="en-GB" dirty="0"/>
              <a:t>Gym </a:t>
            </a:r>
          </a:p>
          <a:p>
            <a:pPr lvl="1"/>
            <a:r>
              <a:rPr lang="en-GB" dirty="0"/>
              <a:t>HE Hub</a:t>
            </a:r>
          </a:p>
          <a:p>
            <a:pPr lvl="1"/>
            <a:r>
              <a:rPr lang="en-GB" dirty="0"/>
              <a:t>Library</a:t>
            </a:r>
          </a:p>
          <a:p>
            <a:r>
              <a:rPr lang="en-GB" sz="2000" dirty="0"/>
              <a:t>Independent living</a:t>
            </a:r>
          </a:p>
          <a:p>
            <a:r>
              <a:rPr lang="en-GB" sz="2000" dirty="0"/>
              <a:t>Meals are provided in accommodation price* </a:t>
            </a:r>
          </a:p>
          <a:p>
            <a:r>
              <a:rPr lang="en-GB" sz="2000" dirty="0"/>
              <a:t>Meet friends on different courses </a:t>
            </a:r>
          </a:p>
          <a:p>
            <a:r>
              <a:rPr lang="en-GB" sz="2000" dirty="0"/>
              <a:t>Great for socials!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/>
              <a:t>*Equivalent to 2 meals 5 days a week each semester.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01380F-138A-45AB-95F2-831D0830B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0" y="324139"/>
            <a:ext cx="1872955" cy="91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19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056" y="745177"/>
            <a:ext cx="4441875" cy="990600"/>
          </a:xfrm>
        </p:spPr>
        <p:txBody>
          <a:bodyPr/>
          <a:lstStyle/>
          <a:p>
            <a:r>
              <a:rPr lang="en-GB" dirty="0"/>
              <a:t>What to Bring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567" y="1809750"/>
            <a:ext cx="6937828" cy="3246059"/>
          </a:xfrm>
        </p:spPr>
        <p:txBody>
          <a:bodyPr>
            <a:noAutofit/>
          </a:bodyPr>
          <a:lstStyle/>
          <a:p>
            <a:r>
              <a:rPr lang="en-GB" dirty="0"/>
              <a:t>Duvet, pillows and your favourite covers! (these can be provided) </a:t>
            </a:r>
          </a:p>
          <a:p>
            <a:r>
              <a:rPr lang="en-GB" dirty="0"/>
              <a:t>Utensils</a:t>
            </a:r>
          </a:p>
          <a:p>
            <a:pPr lvl="1"/>
            <a:r>
              <a:rPr lang="en-GB" dirty="0"/>
              <a:t>Plates &amp; Bowls </a:t>
            </a:r>
          </a:p>
          <a:p>
            <a:pPr lvl="1"/>
            <a:r>
              <a:rPr lang="en-GB" dirty="0"/>
              <a:t>Cutlery </a:t>
            </a:r>
          </a:p>
          <a:p>
            <a:pPr lvl="1"/>
            <a:r>
              <a:rPr lang="en-GB" dirty="0"/>
              <a:t>Pots &amp; Pans </a:t>
            </a:r>
          </a:p>
          <a:p>
            <a:r>
              <a:rPr lang="en-GB" dirty="0"/>
              <a:t>Clothes </a:t>
            </a:r>
          </a:p>
          <a:p>
            <a:r>
              <a:rPr lang="en-GB" dirty="0"/>
              <a:t>Toiletries </a:t>
            </a:r>
          </a:p>
          <a:p>
            <a:r>
              <a:rPr lang="en-GB" dirty="0"/>
              <a:t>Cleaning Products </a:t>
            </a:r>
          </a:p>
          <a:p>
            <a:r>
              <a:rPr lang="en-GB" dirty="0"/>
              <a:t>Stationary </a:t>
            </a:r>
          </a:p>
          <a:p>
            <a:r>
              <a:rPr lang="en-GB" dirty="0"/>
              <a:t>Snacks!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970CE0-8821-4E5E-82E8-8304DB53B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0" y="324139"/>
            <a:ext cx="1872955" cy="91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96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062" y="745177"/>
            <a:ext cx="4441875" cy="990600"/>
          </a:xfrm>
        </p:spPr>
        <p:txBody>
          <a:bodyPr/>
          <a:lstStyle/>
          <a:p>
            <a:r>
              <a:rPr lang="en-GB" dirty="0"/>
              <a:t>Top Tips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59" y="2395721"/>
            <a:ext cx="6347714" cy="3880773"/>
          </a:xfrm>
        </p:spPr>
        <p:txBody>
          <a:bodyPr>
            <a:normAutofit/>
          </a:bodyPr>
          <a:lstStyle/>
          <a:p>
            <a:r>
              <a:rPr lang="en-GB" sz="2000" dirty="0"/>
              <a:t>Keep your communal areas clean </a:t>
            </a:r>
          </a:p>
          <a:p>
            <a:r>
              <a:rPr lang="en-GB" sz="2000" dirty="0"/>
              <a:t>Get to know your neighbours at Moving in day </a:t>
            </a:r>
          </a:p>
          <a:p>
            <a:r>
              <a:rPr lang="en-GB" sz="2000" dirty="0"/>
              <a:t>Make the most of Fresher's Week </a:t>
            </a:r>
          </a:p>
          <a:p>
            <a:r>
              <a:rPr lang="en-GB" sz="2000" dirty="0"/>
              <a:t>Get to know the Warden Team and RSSO’s </a:t>
            </a:r>
          </a:p>
          <a:p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97BC32-B299-4DDC-AB99-241EFFAC7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0" y="324139"/>
            <a:ext cx="1872955" cy="91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02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682" y="745177"/>
            <a:ext cx="4441875" cy="990600"/>
          </a:xfrm>
        </p:spPr>
        <p:txBody>
          <a:bodyPr/>
          <a:lstStyle/>
          <a:p>
            <a:r>
              <a:rPr lang="en-GB" dirty="0"/>
              <a:t>Prices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443700"/>
              </p:ext>
            </p:extLst>
          </p:nvPr>
        </p:nvGraphicFramePr>
        <p:xfrm>
          <a:off x="391887" y="2011682"/>
          <a:ext cx="7785462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7628">
                  <a:extLst>
                    <a:ext uri="{9D8B030D-6E8A-4147-A177-3AD203B41FA5}">
                      <a16:colId xmlns:a16="http://schemas.microsoft.com/office/drawing/2014/main" val="2751208697"/>
                    </a:ext>
                  </a:extLst>
                </a:gridCol>
                <a:gridCol w="3847834">
                  <a:extLst>
                    <a:ext uri="{9D8B030D-6E8A-4147-A177-3AD203B41FA5}">
                      <a16:colId xmlns:a16="http://schemas.microsoft.com/office/drawing/2014/main" val="4003088575"/>
                    </a:ext>
                  </a:extLst>
                </a:gridCol>
              </a:tblGrid>
              <a:tr h="376900">
                <a:tc>
                  <a:txBody>
                    <a:bodyPr/>
                    <a:lstStyle/>
                    <a:p>
                      <a:r>
                        <a:rPr lang="en-GB" sz="1000" dirty="0"/>
                        <a:t>Types of</a:t>
                      </a:r>
                      <a:r>
                        <a:rPr lang="en-GB" sz="1000" baseline="0" dirty="0"/>
                        <a:t> Room</a:t>
                      </a:r>
                      <a:endParaRPr lang="en-GB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Halls Fees*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17104859"/>
                  </a:ext>
                </a:extLst>
              </a:tr>
              <a:tr h="619564">
                <a:tc>
                  <a:txBody>
                    <a:bodyPr/>
                    <a:lstStyle/>
                    <a:p>
                      <a:r>
                        <a:rPr lang="en-GB" sz="1200" dirty="0"/>
                        <a:t>Large Single </a:t>
                      </a:r>
                      <a:r>
                        <a:rPr lang="en-GB" sz="1200" dirty="0" err="1"/>
                        <a:t>Ensuite</a:t>
                      </a:r>
                      <a:r>
                        <a:rPr lang="en-GB" sz="1200" baseline="0" dirty="0"/>
                        <a:t> </a:t>
                      </a:r>
                    </a:p>
                    <a:p>
                      <a:r>
                        <a:rPr lang="en-GB" sz="1800" i="1" baseline="0" dirty="0"/>
                        <a:t>Hamilton/Tabor 2 (Double Bed)</a:t>
                      </a:r>
                      <a:endParaRPr lang="en-GB" sz="18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£6,216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69348171"/>
                  </a:ext>
                </a:extLst>
              </a:tr>
              <a:tr h="619564">
                <a:tc>
                  <a:txBody>
                    <a:bodyPr/>
                    <a:lstStyle/>
                    <a:p>
                      <a:r>
                        <a:rPr lang="en-GB" sz="1200" dirty="0"/>
                        <a:t>Standard</a:t>
                      </a:r>
                      <a:r>
                        <a:rPr lang="en-GB" sz="1200" baseline="0" dirty="0"/>
                        <a:t> Single </a:t>
                      </a:r>
                      <a:r>
                        <a:rPr lang="en-GB" sz="1200" baseline="0" dirty="0" err="1"/>
                        <a:t>Ensuite</a:t>
                      </a:r>
                      <a:r>
                        <a:rPr lang="en-GB" sz="1200" baseline="0" dirty="0"/>
                        <a:t> </a:t>
                      </a:r>
                    </a:p>
                    <a:p>
                      <a:r>
                        <a:rPr lang="en-GB" sz="1800" i="1" baseline="0" dirty="0"/>
                        <a:t>Maddison/ Tabor 1 &amp; 3</a:t>
                      </a:r>
                      <a:endParaRPr lang="en-GB" sz="18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£5,832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49809304"/>
                  </a:ext>
                </a:extLst>
              </a:tr>
              <a:tr h="619564">
                <a:tc>
                  <a:txBody>
                    <a:bodyPr/>
                    <a:lstStyle/>
                    <a:p>
                      <a:r>
                        <a:rPr lang="en-GB" sz="1200" dirty="0"/>
                        <a:t>Standard</a:t>
                      </a:r>
                      <a:r>
                        <a:rPr lang="en-GB" sz="1200" baseline="0" dirty="0"/>
                        <a:t> Single with Basin </a:t>
                      </a:r>
                    </a:p>
                    <a:p>
                      <a:r>
                        <a:rPr lang="en-GB" sz="1800" i="1" baseline="0" dirty="0"/>
                        <a:t>Harvey </a:t>
                      </a:r>
                      <a:endParaRPr lang="en-GB" sz="18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£5,210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87038840"/>
                  </a:ext>
                </a:extLst>
              </a:tr>
              <a:tr h="619564">
                <a:tc>
                  <a:txBody>
                    <a:bodyPr/>
                    <a:lstStyle/>
                    <a:p>
                      <a:r>
                        <a:rPr lang="en-GB" sz="1200" dirty="0"/>
                        <a:t>Large</a:t>
                      </a:r>
                      <a:r>
                        <a:rPr lang="en-GB" sz="1200" baseline="0" dirty="0"/>
                        <a:t> Single no Basin </a:t>
                      </a:r>
                    </a:p>
                    <a:p>
                      <a:r>
                        <a:rPr lang="en-GB" sz="1800" i="1" baseline="0" dirty="0" err="1"/>
                        <a:t>Strutt</a:t>
                      </a:r>
                      <a:r>
                        <a:rPr lang="en-GB" sz="1800" i="1" baseline="0" dirty="0"/>
                        <a:t> (Double Bed)</a:t>
                      </a:r>
                      <a:endParaRPr lang="en-GB" sz="18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£5,210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03692614"/>
                  </a:ext>
                </a:extLst>
              </a:tr>
              <a:tr h="619564">
                <a:tc>
                  <a:txBody>
                    <a:bodyPr/>
                    <a:lstStyle/>
                    <a:p>
                      <a:r>
                        <a:rPr lang="en-GB" sz="1200" dirty="0"/>
                        <a:t>Standard Single</a:t>
                      </a:r>
                      <a:r>
                        <a:rPr lang="en-GB" sz="1200" baseline="0" dirty="0"/>
                        <a:t> no basin </a:t>
                      </a:r>
                    </a:p>
                    <a:p>
                      <a:r>
                        <a:rPr lang="en-GB" sz="1800" i="1" baseline="0" dirty="0"/>
                        <a:t>Gill/</a:t>
                      </a:r>
                      <a:r>
                        <a:rPr lang="en-GB" sz="1800" i="1" baseline="0" dirty="0" err="1"/>
                        <a:t>Strutt</a:t>
                      </a:r>
                      <a:r>
                        <a:rPr lang="en-GB" sz="1800" i="1" baseline="0" dirty="0"/>
                        <a:t> (small) </a:t>
                      </a:r>
                      <a:endParaRPr lang="en-GB" sz="18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£4,294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8595227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0659" y="5889558"/>
            <a:ext cx="66450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*Fees include meal allowance, utilities, cleaning provision, internet and safe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7A8A83-39CD-463A-AEAE-4BAE8B527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0" y="324139"/>
            <a:ext cx="1872955" cy="91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2562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10616</TotalTime>
  <Words>352</Words>
  <Application>Microsoft Office PowerPoint</Application>
  <PresentationFormat>On-screen Show (4:3)</PresentationFormat>
  <Paragraphs>85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Facet</vt:lpstr>
      <vt:lpstr>PowerPoint Presentation</vt:lpstr>
      <vt:lpstr>Introduction </vt:lpstr>
      <vt:lpstr>PowerPoint Presentation</vt:lpstr>
      <vt:lpstr>What's Provided? </vt:lpstr>
      <vt:lpstr>Our Halls of Residence </vt:lpstr>
      <vt:lpstr>Why is it beneficial to stay on campus? </vt:lpstr>
      <vt:lpstr>What to Bring</vt:lpstr>
      <vt:lpstr>Top Tips </vt:lpstr>
      <vt:lpstr>Prices </vt:lpstr>
      <vt:lpstr>For More Information…</vt:lpstr>
    </vt:vector>
  </TitlesOfParts>
  <Company>WUC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STUDENTS UNION</dc:title>
  <dc:creator>Sherry, Kaile-Louise</dc:creator>
  <cp:lastModifiedBy>Harkness, Mae</cp:lastModifiedBy>
  <cp:revision>32</cp:revision>
  <dcterms:created xsi:type="dcterms:W3CDTF">2020-02-17T09:34:18Z</dcterms:created>
  <dcterms:modified xsi:type="dcterms:W3CDTF">2021-08-25T12:49:46Z</dcterms:modified>
</cp:coreProperties>
</file>